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33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70"/>
  </p:normalViewPr>
  <p:slideViewPr>
    <p:cSldViewPr snapToGrid="0" snapToObjects="1">
      <p:cViewPr varScale="1">
        <p:scale>
          <a:sx n="74" d="100"/>
          <a:sy n="74" d="100"/>
        </p:scale>
        <p:origin x="12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D23A72-4AE3-4526-AD9C-92824F936122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D1F4B78-869A-4C18-8054-0DD5625CD795}">
      <dgm:prSet/>
      <dgm:spPr/>
      <dgm:t>
        <a:bodyPr/>
        <a:lstStyle/>
        <a:p>
          <a:pPr rtl="0"/>
          <a:r>
            <a:rPr lang="en-US" smtClean="0"/>
            <a:t>Performed exploratory Data Analysis and determined Training Labels</a:t>
          </a:r>
          <a:endParaRPr lang="ru-RU"/>
        </a:p>
      </dgm:t>
    </dgm:pt>
    <dgm:pt modelId="{DBAD5209-C5C9-42E6-85E3-70AD43B6B1EA}" type="parTrans" cxnId="{3D287ED9-229C-498A-81F2-1613F426F522}">
      <dgm:prSet/>
      <dgm:spPr/>
      <dgm:t>
        <a:bodyPr/>
        <a:lstStyle/>
        <a:p>
          <a:endParaRPr lang="en-US"/>
        </a:p>
      </dgm:t>
    </dgm:pt>
    <dgm:pt modelId="{76473BF4-2EC7-4E02-9C9A-13FF808D42D8}" type="sibTrans" cxnId="{3D287ED9-229C-498A-81F2-1613F426F522}">
      <dgm:prSet/>
      <dgm:spPr/>
      <dgm:t>
        <a:bodyPr/>
        <a:lstStyle/>
        <a:p>
          <a:endParaRPr lang="en-US"/>
        </a:p>
      </dgm:t>
    </dgm:pt>
    <dgm:pt modelId="{6BD41C02-3FE0-4FA6-8CA3-759B7B630C4A}">
      <dgm:prSet/>
      <dgm:spPr/>
      <dgm:t>
        <a:bodyPr/>
        <a:lstStyle/>
        <a:p>
          <a:pPr rtl="0"/>
          <a:r>
            <a:rPr lang="en-US" smtClean="0"/>
            <a:t>Created a column for the class</a:t>
          </a:r>
          <a:endParaRPr lang="ru-RU"/>
        </a:p>
      </dgm:t>
    </dgm:pt>
    <dgm:pt modelId="{F96487D2-3F72-4B23-B410-266AE8A5C0FC}" type="parTrans" cxnId="{6469F76B-FB83-4A62-B70B-E20DA54BD203}">
      <dgm:prSet/>
      <dgm:spPr/>
      <dgm:t>
        <a:bodyPr/>
        <a:lstStyle/>
        <a:p>
          <a:endParaRPr lang="en-US"/>
        </a:p>
      </dgm:t>
    </dgm:pt>
    <dgm:pt modelId="{F5182D47-940D-4178-A3DC-5C450018326F}" type="sibTrans" cxnId="{6469F76B-FB83-4A62-B70B-E20DA54BD203}">
      <dgm:prSet/>
      <dgm:spPr/>
      <dgm:t>
        <a:bodyPr/>
        <a:lstStyle/>
        <a:p>
          <a:endParaRPr lang="en-US"/>
        </a:p>
      </dgm:t>
    </dgm:pt>
    <dgm:pt modelId="{E2953C0E-E942-49BD-8706-1E4F6F371E88}">
      <dgm:prSet/>
      <dgm:spPr/>
      <dgm:t>
        <a:bodyPr/>
        <a:lstStyle/>
        <a:p>
          <a:pPr rtl="0"/>
          <a:r>
            <a:rPr lang="en-US" smtClean="0"/>
            <a:t>Standardized the data</a:t>
          </a:r>
          <a:endParaRPr lang="ru-RU"/>
        </a:p>
      </dgm:t>
    </dgm:pt>
    <dgm:pt modelId="{8D2AA4D4-7869-484C-BE9F-2642573D5ED8}" type="parTrans" cxnId="{B3AC4EED-18E0-42EB-892A-26BE8E2DEA76}">
      <dgm:prSet/>
      <dgm:spPr/>
      <dgm:t>
        <a:bodyPr/>
        <a:lstStyle/>
        <a:p>
          <a:endParaRPr lang="en-US"/>
        </a:p>
      </dgm:t>
    </dgm:pt>
    <dgm:pt modelId="{98337766-12BF-4051-A961-688E3F930BAE}" type="sibTrans" cxnId="{B3AC4EED-18E0-42EB-892A-26BE8E2DEA76}">
      <dgm:prSet/>
      <dgm:spPr/>
      <dgm:t>
        <a:bodyPr/>
        <a:lstStyle/>
        <a:p>
          <a:endParaRPr lang="en-US"/>
        </a:p>
      </dgm:t>
    </dgm:pt>
    <dgm:pt modelId="{7B042F90-FE85-4831-A813-FBA88DECDF34}">
      <dgm:prSet/>
      <dgm:spPr/>
      <dgm:t>
        <a:bodyPr/>
        <a:lstStyle/>
        <a:p>
          <a:pPr rtl="0"/>
          <a:r>
            <a:rPr lang="en-US" smtClean="0"/>
            <a:t>Splited into training data and test data</a:t>
          </a:r>
          <a:endParaRPr lang="ru-RU"/>
        </a:p>
      </dgm:t>
    </dgm:pt>
    <dgm:pt modelId="{ABFDACC7-65F7-4535-B1C8-5EA96BBC9600}" type="parTrans" cxnId="{D3AEF83C-9842-44CA-A41D-505DA881E138}">
      <dgm:prSet/>
      <dgm:spPr/>
      <dgm:t>
        <a:bodyPr/>
        <a:lstStyle/>
        <a:p>
          <a:endParaRPr lang="en-US"/>
        </a:p>
      </dgm:t>
    </dgm:pt>
    <dgm:pt modelId="{4DE1A099-94A6-4222-8C3A-61165E9F0D64}" type="sibTrans" cxnId="{D3AEF83C-9842-44CA-A41D-505DA881E138}">
      <dgm:prSet/>
      <dgm:spPr/>
      <dgm:t>
        <a:bodyPr/>
        <a:lstStyle/>
        <a:p>
          <a:endParaRPr lang="en-US"/>
        </a:p>
      </dgm:t>
    </dgm:pt>
    <dgm:pt modelId="{4CAB9FC6-072E-4E18-ADD5-F817CA52BB38}">
      <dgm:prSet/>
      <dgm:spPr/>
      <dgm:t>
        <a:bodyPr/>
        <a:lstStyle/>
        <a:p>
          <a:pPr rtl="0"/>
          <a:r>
            <a:rPr lang="en-US" smtClean="0"/>
            <a:t>Finded best Hyperparameter for SVM, Classification Trees and Logistic Regression</a:t>
          </a:r>
          <a:endParaRPr lang="ru-RU"/>
        </a:p>
      </dgm:t>
    </dgm:pt>
    <dgm:pt modelId="{FC1FA5DF-65B5-4962-9B23-F2DEFEFB9C47}" type="parTrans" cxnId="{5D1D0005-FB4D-4433-A4FB-553267A3C2DA}">
      <dgm:prSet/>
      <dgm:spPr/>
      <dgm:t>
        <a:bodyPr/>
        <a:lstStyle/>
        <a:p>
          <a:endParaRPr lang="en-US"/>
        </a:p>
      </dgm:t>
    </dgm:pt>
    <dgm:pt modelId="{457A6D5B-A2B4-4284-9754-EA23347F8D1E}" type="sibTrans" cxnId="{5D1D0005-FB4D-4433-A4FB-553267A3C2DA}">
      <dgm:prSet/>
      <dgm:spPr/>
      <dgm:t>
        <a:bodyPr/>
        <a:lstStyle/>
        <a:p>
          <a:endParaRPr lang="en-US"/>
        </a:p>
      </dgm:t>
    </dgm:pt>
    <dgm:pt modelId="{A1F09071-4178-43B2-98F3-958F0BEA3499}">
      <dgm:prSet/>
      <dgm:spPr/>
      <dgm:t>
        <a:bodyPr/>
        <a:lstStyle/>
        <a:p>
          <a:pPr rtl="0"/>
          <a:r>
            <a:rPr lang="en-US" smtClean="0"/>
            <a:t>Selected the method performs best using test data</a:t>
          </a:r>
          <a:endParaRPr lang="ru-RU"/>
        </a:p>
      </dgm:t>
    </dgm:pt>
    <dgm:pt modelId="{5C5082ED-1ACB-47DF-A34A-122D6D05524D}" type="parTrans" cxnId="{BF0EBDC2-A5E6-4765-878C-838DF14A6ACA}">
      <dgm:prSet/>
      <dgm:spPr/>
      <dgm:t>
        <a:bodyPr/>
        <a:lstStyle/>
        <a:p>
          <a:endParaRPr lang="en-US"/>
        </a:p>
      </dgm:t>
    </dgm:pt>
    <dgm:pt modelId="{A3DB2B22-4039-479B-8688-68026A1CF2F8}" type="sibTrans" cxnId="{BF0EBDC2-A5E6-4765-878C-838DF14A6ACA}">
      <dgm:prSet/>
      <dgm:spPr/>
      <dgm:t>
        <a:bodyPr/>
        <a:lstStyle/>
        <a:p>
          <a:endParaRPr lang="en-US"/>
        </a:p>
      </dgm:t>
    </dgm:pt>
    <dgm:pt modelId="{11DD576E-5D52-42CA-A39F-4CC76E0F4D2D}" type="pres">
      <dgm:prSet presAssocID="{FDD23A72-4AE3-4526-AD9C-92824F936122}" presName="Name0" presStyleCnt="0">
        <dgm:presLayoutVars>
          <dgm:dir/>
          <dgm:resizeHandles val="exact"/>
        </dgm:presLayoutVars>
      </dgm:prSet>
      <dgm:spPr/>
    </dgm:pt>
    <dgm:pt modelId="{4F314D0A-137C-4BCB-A2E3-40C40323D51F}" type="pres">
      <dgm:prSet presAssocID="{FDD23A72-4AE3-4526-AD9C-92824F936122}" presName="arrow" presStyleLbl="bgShp" presStyleIdx="0" presStyleCnt="1"/>
      <dgm:spPr/>
    </dgm:pt>
    <dgm:pt modelId="{1DED83F1-DFF3-489F-8C09-823BB5B8AB90}" type="pres">
      <dgm:prSet presAssocID="{FDD23A72-4AE3-4526-AD9C-92824F936122}" presName="points" presStyleCnt="0"/>
      <dgm:spPr/>
    </dgm:pt>
    <dgm:pt modelId="{77899953-BDF3-4080-A208-9897CA2B0105}" type="pres">
      <dgm:prSet presAssocID="{9D1F4B78-869A-4C18-8054-0DD5625CD795}" presName="compositeA" presStyleCnt="0"/>
      <dgm:spPr/>
    </dgm:pt>
    <dgm:pt modelId="{05003D92-4975-4DBC-9AFE-8AC20DD02043}" type="pres">
      <dgm:prSet presAssocID="{9D1F4B78-869A-4C18-8054-0DD5625CD795}" presName="textA" presStyleLbl="revTx" presStyleIdx="0" presStyleCnt="6">
        <dgm:presLayoutVars>
          <dgm:bulletEnabled val="1"/>
        </dgm:presLayoutVars>
      </dgm:prSet>
      <dgm:spPr/>
    </dgm:pt>
    <dgm:pt modelId="{B50D6E19-976E-4EB4-A36F-761CCCBB33C3}" type="pres">
      <dgm:prSet presAssocID="{9D1F4B78-869A-4C18-8054-0DD5625CD795}" presName="circleA" presStyleLbl="node1" presStyleIdx="0" presStyleCnt="6"/>
      <dgm:spPr/>
    </dgm:pt>
    <dgm:pt modelId="{BC17BCB2-99D4-4A26-8070-9CB09E1B4EBC}" type="pres">
      <dgm:prSet presAssocID="{9D1F4B78-869A-4C18-8054-0DD5625CD795}" presName="spaceA" presStyleCnt="0"/>
      <dgm:spPr/>
    </dgm:pt>
    <dgm:pt modelId="{AD1B074A-475B-4C5D-8CA6-F5FBC6001D8E}" type="pres">
      <dgm:prSet presAssocID="{76473BF4-2EC7-4E02-9C9A-13FF808D42D8}" presName="space" presStyleCnt="0"/>
      <dgm:spPr/>
    </dgm:pt>
    <dgm:pt modelId="{6647356F-21DA-4605-B303-25FCF1B6CFF6}" type="pres">
      <dgm:prSet presAssocID="{6BD41C02-3FE0-4FA6-8CA3-759B7B630C4A}" presName="compositeB" presStyleCnt="0"/>
      <dgm:spPr/>
    </dgm:pt>
    <dgm:pt modelId="{13BF5F3F-9736-4251-8482-02606F1FE604}" type="pres">
      <dgm:prSet presAssocID="{6BD41C02-3FE0-4FA6-8CA3-759B7B630C4A}" presName="textB" presStyleLbl="revTx" presStyleIdx="1" presStyleCnt="6">
        <dgm:presLayoutVars>
          <dgm:bulletEnabled val="1"/>
        </dgm:presLayoutVars>
      </dgm:prSet>
      <dgm:spPr/>
    </dgm:pt>
    <dgm:pt modelId="{477971E5-8D64-4926-9D0A-07350FB84BF0}" type="pres">
      <dgm:prSet presAssocID="{6BD41C02-3FE0-4FA6-8CA3-759B7B630C4A}" presName="circleB" presStyleLbl="node1" presStyleIdx="1" presStyleCnt="6"/>
      <dgm:spPr/>
    </dgm:pt>
    <dgm:pt modelId="{2725BAA0-595A-4B8D-ADD3-10EE35386885}" type="pres">
      <dgm:prSet presAssocID="{6BD41C02-3FE0-4FA6-8CA3-759B7B630C4A}" presName="spaceB" presStyleCnt="0"/>
      <dgm:spPr/>
    </dgm:pt>
    <dgm:pt modelId="{65F5CA42-8B3C-4719-9114-B5FAF314720C}" type="pres">
      <dgm:prSet presAssocID="{F5182D47-940D-4178-A3DC-5C450018326F}" presName="space" presStyleCnt="0"/>
      <dgm:spPr/>
    </dgm:pt>
    <dgm:pt modelId="{79CC8576-CA90-454A-B106-B6EC6D7E0E42}" type="pres">
      <dgm:prSet presAssocID="{E2953C0E-E942-49BD-8706-1E4F6F371E88}" presName="compositeA" presStyleCnt="0"/>
      <dgm:spPr/>
    </dgm:pt>
    <dgm:pt modelId="{4319CD74-3F1C-4247-B465-9A5463E9C880}" type="pres">
      <dgm:prSet presAssocID="{E2953C0E-E942-49BD-8706-1E4F6F371E88}" presName="textA" presStyleLbl="revTx" presStyleIdx="2" presStyleCnt="6">
        <dgm:presLayoutVars>
          <dgm:bulletEnabled val="1"/>
        </dgm:presLayoutVars>
      </dgm:prSet>
      <dgm:spPr/>
    </dgm:pt>
    <dgm:pt modelId="{A58D9856-92F5-4C48-A79D-6F7CDDB1A82E}" type="pres">
      <dgm:prSet presAssocID="{E2953C0E-E942-49BD-8706-1E4F6F371E88}" presName="circleA" presStyleLbl="node1" presStyleIdx="2" presStyleCnt="6"/>
      <dgm:spPr/>
    </dgm:pt>
    <dgm:pt modelId="{0C7ABC32-97F8-44F3-82DE-5285E8F55D5B}" type="pres">
      <dgm:prSet presAssocID="{E2953C0E-E942-49BD-8706-1E4F6F371E88}" presName="spaceA" presStyleCnt="0"/>
      <dgm:spPr/>
    </dgm:pt>
    <dgm:pt modelId="{C05BC054-EDAF-4D39-88EA-8B7CB0821A19}" type="pres">
      <dgm:prSet presAssocID="{98337766-12BF-4051-A961-688E3F930BAE}" presName="space" presStyleCnt="0"/>
      <dgm:spPr/>
    </dgm:pt>
    <dgm:pt modelId="{A9169904-6D3F-455D-A1EA-78BDB54513FA}" type="pres">
      <dgm:prSet presAssocID="{7B042F90-FE85-4831-A813-FBA88DECDF34}" presName="compositeB" presStyleCnt="0"/>
      <dgm:spPr/>
    </dgm:pt>
    <dgm:pt modelId="{C2961343-DB85-4F63-B8D5-DC2147CEC8D0}" type="pres">
      <dgm:prSet presAssocID="{7B042F90-FE85-4831-A813-FBA88DECDF34}" presName="textB" presStyleLbl="revTx" presStyleIdx="3" presStyleCnt="6">
        <dgm:presLayoutVars>
          <dgm:bulletEnabled val="1"/>
        </dgm:presLayoutVars>
      </dgm:prSet>
      <dgm:spPr/>
    </dgm:pt>
    <dgm:pt modelId="{413DACDC-25DA-4A67-A5AC-BCE42359E464}" type="pres">
      <dgm:prSet presAssocID="{7B042F90-FE85-4831-A813-FBA88DECDF34}" presName="circleB" presStyleLbl="node1" presStyleIdx="3" presStyleCnt="6"/>
      <dgm:spPr/>
    </dgm:pt>
    <dgm:pt modelId="{721AA41C-65BA-40A4-B505-569729CC2873}" type="pres">
      <dgm:prSet presAssocID="{7B042F90-FE85-4831-A813-FBA88DECDF34}" presName="spaceB" presStyleCnt="0"/>
      <dgm:spPr/>
    </dgm:pt>
    <dgm:pt modelId="{816742AC-B68D-40E0-AD66-1A7C22FCCEC1}" type="pres">
      <dgm:prSet presAssocID="{4DE1A099-94A6-4222-8C3A-61165E9F0D64}" presName="space" presStyleCnt="0"/>
      <dgm:spPr/>
    </dgm:pt>
    <dgm:pt modelId="{55800C6E-3909-4DBD-9293-EA21C45EE3A9}" type="pres">
      <dgm:prSet presAssocID="{4CAB9FC6-072E-4E18-ADD5-F817CA52BB38}" presName="compositeA" presStyleCnt="0"/>
      <dgm:spPr/>
    </dgm:pt>
    <dgm:pt modelId="{FBF03E3C-12FB-41DE-BC40-02629A4DC587}" type="pres">
      <dgm:prSet presAssocID="{4CAB9FC6-072E-4E18-ADD5-F817CA52BB38}" presName="textA" presStyleLbl="revTx" presStyleIdx="4" presStyleCnt="6">
        <dgm:presLayoutVars>
          <dgm:bulletEnabled val="1"/>
        </dgm:presLayoutVars>
      </dgm:prSet>
      <dgm:spPr/>
    </dgm:pt>
    <dgm:pt modelId="{2100418D-0726-404F-8EC8-729856268683}" type="pres">
      <dgm:prSet presAssocID="{4CAB9FC6-072E-4E18-ADD5-F817CA52BB38}" presName="circleA" presStyleLbl="node1" presStyleIdx="4" presStyleCnt="6"/>
      <dgm:spPr/>
    </dgm:pt>
    <dgm:pt modelId="{95507A75-5C87-418B-8716-3C02BCD8B994}" type="pres">
      <dgm:prSet presAssocID="{4CAB9FC6-072E-4E18-ADD5-F817CA52BB38}" presName="spaceA" presStyleCnt="0"/>
      <dgm:spPr/>
    </dgm:pt>
    <dgm:pt modelId="{23AC4DA1-99BE-481B-86CE-8AF4AF795D4D}" type="pres">
      <dgm:prSet presAssocID="{457A6D5B-A2B4-4284-9754-EA23347F8D1E}" presName="space" presStyleCnt="0"/>
      <dgm:spPr/>
    </dgm:pt>
    <dgm:pt modelId="{E33A0532-AEE0-40A0-BB5A-D7C56BBFE15D}" type="pres">
      <dgm:prSet presAssocID="{A1F09071-4178-43B2-98F3-958F0BEA3499}" presName="compositeB" presStyleCnt="0"/>
      <dgm:spPr/>
    </dgm:pt>
    <dgm:pt modelId="{EF20025B-467F-48CA-A775-F498F3823023}" type="pres">
      <dgm:prSet presAssocID="{A1F09071-4178-43B2-98F3-958F0BEA3499}" presName="textB" presStyleLbl="revTx" presStyleIdx="5" presStyleCnt="6">
        <dgm:presLayoutVars>
          <dgm:bulletEnabled val="1"/>
        </dgm:presLayoutVars>
      </dgm:prSet>
      <dgm:spPr/>
    </dgm:pt>
    <dgm:pt modelId="{3184928C-D709-4A7C-A0B7-0FFD30F6AFED}" type="pres">
      <dgm:prSet presAssocID="{A1F09071-4178-43B2-98F3-958F0BEA3499}" presName="circleB" presStyleLbl="node1" presStyleIdx="5" presStyleCnt="6"/>
      <dgm:spPr/>
    </dgm:pt>
    <dgm:pt modelId="{CD7D3787-FD04-48E9-AF3E-9BF2C2D2A0FC}" type="pres">
      <dgm:prSet presAssocID="{A1F09071-4178-43B2-98F3-958F0BEA3499}" presName="spaceB" presStyleCnt="0"/>
      <dgm:spPr/>
    </dgm:pt>
  </dgm:ptLst>
  <dgm:cxnLst>
    <dgm:cxn modelId="{B3AC4EED-18E0-42EB-892A-26BE8E2DEA76}" srcId="{FDD23A72-4AE3-4526-AD9C-92824F936122}" destId="{E2953C0E-E942-49BD-8706-1E4F6F371E88}" srcOrd="2" destOrd="0" parTransId="{8D2AA4D4-7869-484C-BE9F-2642573D5ED8}" sibTransId="{98337766-12BF-4051-A961-688E3F930BAE}"/>
    <dgm:cxn modelId="{3D287ED9-229C-498A-81F2-1613F426F522}" srcId="{FDD23A72-4AE3-4526-AD9C-92824F936122}" destId="{9D1F4B78-869A-4C18-8054-0DD5625CD795}" srcOrd="0" destOrd="0" parTransId="{DBAD5209-C5C9-42E6-85E3-70AD43B6B1EA}" sibTransId="{76473BF4-2EC7-4E02-9C9A-13FF808D42D8}"/>
    <dgm:cxn modelId="{BF0EBDC2-A5E6-4765-878C-838DF14A6ACA}" srcId="{FDD23A72-4AE3-4526-AD9C-92824F936122}" destId="{A1F09071-4178-43B2-98F3-958F0BEA3499}" srcOrd="5" destOrd="0" parTransId="{5C5082ED-1ACB-47DF-A34A-122D6D05524D}" sibTransId="{A3DB2B22-4039-479B-8688-68026A1CF2F8}"/>
    <dgm:cxn modelId="{4D6A943A-EAFF-4E5C-887D-41B3FAD3FCD8}" type="presOf" srcId="{9D1F4B78-869A-4C18-8054-0DD5625CD795}" destId="{05003D92-4975-4DBC-9AFE-8AC20DD02043}" srcOrd="0" destOrd="0" presId="urn:microsoft.com/office/officeart/2005/8/layout/hProcess11"/>
    <dgm:cxn modelId="{5D1D0005-FB4D-4433-A4FB-553267A3C2DA}" srcId="{FDD23A72-4AE3-4526-AD9C-92824F936122}" destId="{4CAB9FC6-072E-4E18-ADD5-F817CA52BB38}" srcOrd="4" destOrd="0" parTransId="{FC1FA5DF-65B5-4962-9B23-F2DEFEFB9C47}" sibTransId="{457A6D5B-A2B4-4284-9754-EA23347F8D1E}"/>
    <dgm:cxn modelId="{D3AEF83C-9842-44CA-A41D-505DA881E138}" srcId="{FDD23A72-4AE3-4526-AD9C-92824F936122}" destId="{7B042F90-FE85-4831-A813-FBA88DECDF34}" srcOrd="3" destOrd="0" parTransId="{ABFDACC7-65F7-4535-B1C8-5EA96BBC9600}" sibTransId="{4DE1A099-94A6-4222-8C3A-61165E9F0D64}"/>
    <dgm:cxn modelId="{B28B2B15-95AE-4459-8287-BB562C827B38}" type="presOf" srcId="{E2953C0E-E942-49BD-8706-1E4F6F371E88}" destId="{4319CD74-3F1C-4247-B465-9A5463E9C880}" srcOrd="0" destOrd="0" presId="urn:microsoft.com/office/officeart/2005/8/layout/hProcess11"/>
    <dgm:cxn modelId="{39946BBE-BA8C-4DA1-B956-B2C79DD14211}" type="presOf" srcId="{A1F09071-4178-43B2-98F3-958F0BEA3499}" destId="{EF20025B-467F-48CA-A775-F498F3823023}" srcOrd="0" destOrd="0" presId="urn:microsoft.com/office/officeart/2005/8/layout/hProcess11"/>
    <dgm:cxn modelId="{0E0ADD9E-B653-4275-9D1E-392CB3EDEC09}" type="presOf" srcId="{4CAB9FC6-072E-4E18-ADD5-F817CA52BB38}" destId="{FBF03E3C-12FB-41DE-BC40-02629A4DC587}" srcOrd="0" destOrd="0" presId="urn:microsoft.com/office/officeart/2005/8/layout/hProcess11"/>
    <dgm:cxn modelId="{0B8C0977-B7F5-49BD-8198-62F8ECF210A9}" type="presOf" srcId="{FDD23A72-4AE3-4526-AD9C-92824F936122}" destId="{11DD576E-5D52-42CA-A39F-4CC76E0F4D2D}" srcOrd="0" destOrd="0" presId="urn:microsoft.com/office/officeart/2005/8/layout/hProcess11"/>
    <dgm:cxn modelId="{023F7DE6-DC32-462D-9827-BC55581E39A2}" type="presOf" srcId="{7B042F90-FE85-4831-A813-FBA88DECDF34}" destId="{C2961343-DB85-4F63-B8D5-DC2147CEC8D0}" srcOrd="0" destOrd="0" presId="urn:microsoft.com/office/officeart/2005/8/layout/hProcess11"/>
    <dgm:cxn modelId="{DFE57173-28A3-486E-BBD9-CEDB901E4A43}" type="presOf" srcId="{6BD41C02-3FE0-4FA6-8CA3-759B7B630C4A}" destId="{13BF5F3F-9736-4251-8482-02606F1FE604}" srcOrd="0" destOrd="0" presId="urn:microsoft.com/office/officeart/2005/8/layout/hProcess11"/>
    <dgm:cxn modelId="{6469F76B-FB83-4A62-B70B-E20DA54BD203}" srcId="{FDD23A72-4AE3-4526-AD9C-92824F936122}" destId="{6BD41C02-3FE0-4FA6-8CA3-759B7B630C4A}" srcOrd="1" destOrd="0" parTransId="{F96487D2-3F72-4B23-B410-266AE8A5C0FC}" sibTransId="{F5182D47-940D-4178-A3DC-5C450018326F}"/>
    <dgm:cxn modelId="{B67BADEE-F434-4B82-8FB6-DA86296AFB15}" type="presParOf" srcId="{11DD576E-5D52-42CA-A39F-4CC76E0F4D2D}" destId="{4F314D0A-137C-4BCB-A2E3-40C40323D51F}" srcOrd="0" destOrd="0" presId="urn:microsoft.com/office/officeart/2005/8/layout/hProcess11"/>
    <dgm:cxn modelId="{3A4935EC-48BA-4998-BE78-3C68D885B56F}" type="presParOf" srcId="{11DD576E-5D52-42CA-A39F-4CC76E0F4D2D}" destId="{1DED83F1-DFF3-489F-8C09-823BB5B8AB90}" srcOrd="1" destOrd="0" presId="urn:microsoft.com/office/officeart/2005/8/layout/hProcess11"/>
    <dgm:cxn modelId="{7E209704-1086-4CCB-B0FD-83CB0B4C36E9}" type="presParOf" srcId="{1DED83F1-DFF3-489F-8C09-823BB5B8AB90}" destId="{77899953-BDF3-4080-A208-9897CA2B0105}" srcOrd="0" destOrd="0" presId="urn:microsoft.com/office/officeart/2005/8/layout/hProcess11"/>
    <dgm:cxn modelId="{16185D66-FD28-44D9-8665-6310611B4400}" type="presParOf" srcId="{77899953-BDF3-4080-A208-9897CA2B0105}" destId="{05003D92-4975-4DBC-9AFE-8AC20DD02043}" srcOrd="0" destOrd="0" presId="urn:microsoft.com/office/officeart/2005/8/layout/hProcess11"/>
    <dgm:cxn modelId="{DF0E69C3-AF0D-4970-A6E1-C4198A1BFBEC}" type="presParOf" srcId="{77899953-BDF3-4080-A208-9897CA2B0105}" destId="{B50D6E19-976E-4EB4-A36F-761CCCBB33C3}" srcOrd="1" destOrd="0" presId="urn:microsoft.com/office/officeart/2005/8/layout/hProcess11"/>
    <dgm:cxn modelId="{AD15D50B-0C94-40A8-B5B8-1B62AE744CA9}" type="presParOf" srcId="{77899953-BDF3-4080-A208-9897CA2B0105}" destId="{BC17BCB2-99D4-4A26-8070-9CB09E1B4EBC}" srcOrd="2" destOrd="0" presId="urn:microsoft.com/office/officeart/2005/8/layout/hProcess11"/>
    <dgm:cxn modelId="{A3B85982-5A7A-48DC-BFE3-A486CB286CEA}" type="presParOf" srcId="{1DED83F1-DFF3-489F-8C09-823BB5B8AB90}" destId="{AD1B074A-475B-4C5D-8CA6-F5FBC6001D8E}" srcOrd="1" destOrd="0" presId="urn:microsoft.com/office/officeart/2005/8/layout/hProcess11"/>
    <dgm:cxn modelId="{D8DA15B7-8589-428D-94BE-0A42C9EC655C}" type="presParOf" srcId="{1DED83F1-DFF3-489F-8C09-823BB5B8AB90}" destId="{6647356F-21DA-4605-B303-25FCF1B6CFF6}" srcOrd="2" destOrd="0" presId="urn:microsoft.com/office/officeart/2005/8/layout/hProcess11"/>
    <dgm:cxn modelId="{3638C6DD-A58B-4C78-8EE6-D7DA457F4AAD}" type="presParOf" srcId="{6647356F-21DA-4605-B303-25FCF1B6CFF6}" destId="{13BF5F3F-9736-4251-8482-02606F1FE604}" srcOrd="0" destOrd="0" presId="urn:microsoft.com/office/officeart/2005/8/layout/hProcess11"/>
    <dgm:cxn modelId="{E061EDE6-4820-41F0-9C16-8B56024E9252}" type="presParOf" srcId="{6647356F-21DA-4605-B303-25FCF1B6CFF6}" destId="{477971E5-8D64-4926-9D0A-07350FB84BF0}" srcOrd="1" destOrd="0" presId="urn:microsoft.com/office/officeart/2005/8/layout/hProcess11"/>
    <dgm:cxn modelId="{C71CC657-D204-48CB-9E1E-7D68B3170D40}" type="presParOf" srcId="{6647356F-21DA-4605-B303-25FCF1B6CFF6}" destId="{2725BAA0-595A-4B8D-ADD3-10EE35386885}" srcOrd="2" destOrd="0" presId="urn:microsoft.com/office/officeart/2005/8/layout/hProcess11"/>
    <dgm:cxn modelId="{ACF442C8-A956-4073-BA1A-64477AD48DDA}" type="presParOf" srcId="{1DED83F1-DFF3-489F-8C09-823BB5B8AB90}" destId="{65F5CA42-8B3C-4719-9114-B5FAF314720C}" srcOrd="3" destOrd="0" presId="urn:microsoft.com/office/officeart/2005/8/layout/hProcess11"/>
    <dgm:cxn modelId="{8F57B3A4-0533-4F06-B8BE-63888445E039}" type="presParOf" srcId="{1DED83F1-DFF3-489F-8C09-823BB5B8AB90}" destId="{79CC8576-CA90-454A-B106-B6EC6D7E0E42}" srcOrd="4" destOrd="0" presId="urn:microsoft.com/office/officeart/2005/8/layout/hProcess11"/>
    <dgm:cxn modelId="{F7713E05-49C1-4145-ADDD-53742DB77384}" type="presParOf" srcId="{79CC8576-CA90-454A-B106-B6EC6D7E0E42}" destId="{4319CD74-3F1C-4247-B465-9A5463E9C880}" srcOrd="0" destOrd="0" presId="urn:microsoft.com/office/officeart/2005/8/layout/hProcess11"/>
    <dgm:cxn modelId="{22CB3158-1135-482F-9606-CE3DB760F512}" type="presParOf" srcId="{79CC8576-CA90-454A-B106-B6EC6D7E0E42}" destId="{A58D9856-92F5-4C48-A79D-6F7CDDB1A82E}" srcOrd="1" destOrd="0" presId="urn:microsoft.com/office/officeart/2005/8/layout/hProcess11"/>
    <dgm:cxn modelId="{50FE4763-A8B3-451E-8150-E561577D9950}" type="presParOf" srcId="{79CC8576-CA90-454A-B106-B6EC6D7E0E42}" destId="{0C7ABC32-97F8-44F3-82DE-5285E8F55D5B}" srcOrd="2" destOrd="0" presId="urn:microsoft.com/office/officeart/2005/8/layout/hProcess11"/>
    <dgm:cxn modelId="{2C8205C6-42C7-4B89-9D8E-228B97B8FC82}" type="presParOf" srcId="{1DED83F1-DFF3-489F-8C09-823BB5B8AB90}" destId="{C05BC054-EDAF-4D39-88EA-8B7CB0821A19}" srcOrd="5" destOrd="0" presId="urn:microsoft.com/office/officeart/2005/8/layout/hProcess11"/>
    <dgm:cxn modelId="{BB909736-9C2D-4715-A916-306FFF4637B9}" type="presParOf" srcId="{1DED83F1-DFF3-489F-8C09-823BB5B8AB90}" destId="{A9169904-6D3F-455D-A1EA-78BDB54513FA}" srcOrd="6" destOrd="0" presId="urn:microsoft.com/office/officeart/2005/8/layout/hProcess11"/>
    <dgm:cxn modelId="{5A148EBF-CE77-4D14-BE14-07D572A66BFB}" type="presParOf" srcId="{A9169904-6D3F-455D-A1EA-78BDB54513FA}" destId="{C2961343-DB85-4F63-B8D5-DC2147CEC8D0}" srcOrd="0" destOrd="0" presId="urn:microsoft.com/office/officeart/2005/8/layout/hProcess11"/>
    <dgm:cxn modelId="{E523B25B-A42F-4064-B547-D37C6A0FF3F4}" type="presParOf" srcId="{A9169904-6D3F-455D-A1EA-78BDB54513FA}" destId="{413DACDC-25DA-4A67-A5AC-BCE42359E464}" srcOrd="1" destOrd="0" presId="urn:microsoft.com/office/officeart/2005/8/layout/hProcess11"/>
    <dgm:cxn modelId="{0C3408EA-C258-43F7-9011-F4408F39A936}" type="presParOf" srcId="{A9169904-6D3F-455D-A1EA-78BDB54513FA}" destId="{721AA41C-65BA-40A4-B505-569729CC2873}" srcOrd="2" destOrd="0" presId="urn:microsoft.com/office/officeart/2005/8/layout/hProcess11"/>
    <dgm:cxn modelId="{C243FA89-CD9E-423F-B996-085CC23B732B}" type="presParOf" srcId="{1DED83F1-DFF3-489F-8C09-823BB5B8AB90}" destId="{816742AC-B68D-40E0-AD66-1A7C22FCCEC1}" srcOrd="7" destOrd="0" presId="urn:microsoft.com/office/officeart/2005/8/layout/hProcess11"/>
    <dgm:cxn modelId="{9EAF8C85-D0BC-4D4B-B725-7112B58C0937}" type="presParOf" srcId="{1DED83F1-DFF3-489F-8C09-823BB5B8AB90}" destId="{55800C6E-3909-4DBD-9293-EA21C45EE3A9}" srcOrd="8" destOrd="0" presId="urn:microsoft.com/office/officeart/2005/8/layout/hProcess11"/>
    <dgm:cxn modelId="{A8511AE6-1BE4-49F7-9CD3-9A0A147B8E75}" type="presParOf" srcId="{55800C6E-3909-4DBD-9293-EA21C45EE3A9}" destId="{FBF03E3C-12FB-41DE-BC40-02629A4DC587}" srcOrd="0" destOrd="0" presId="urn:microsoft.com/office/officeart/2005/8/layout/hProcess11"/>
    <dgm:cxn modelId="{56E70843-C4D0-43E2-A62C-0957134AA65D}" type="presParOf" srcId="{55800C6E-3909-4DBD-9293-EA21C45EE3A9}" destId="{2100418D-0726-404F-8EC8-729856268683}" srcOrd="1" destOrd="0" presId="urn:microsoft.com/office/officeart/2005/8/layout/hProcess11"/>
    <dgm:cxn modelId="{083D4BD1-EA21-4E28-8BB3-1B1606C7D582}" type="presParOf" srcId="{55800C6E-3909-4DBD-9293-EA21C45EE3A9}" destId="{95507A75-5C87-418B-8716-3C02BCD8B994}" srcOrd="2" destOrd="0" presId="urn:microsoft.com/office/officeart/2005/8/layout/hProcess11"/>
    <dgm:cxn modelId="{6282D292-4A5A-4DD9-91D7-1ED9E86BED38}" type="presParOf" srcId="{1DED83F1-DFF3-489F-8C09-823BB5B8AB90}" destId="{23AC4DA1-99BE-481B-86CE-8AF4AF795D4D}" srcOrd="9" destOrd="0" presId="urn:microsoft.com/office/officeart/2005/8/layout/hProcess11"/>
    <dgm:cxn modelId="{41C50C88-1A32-457B-948B-C82005388F7D}" type="presParOf" srcId="{1DED83F1-DFF3-489F-8C09-823BB5B8AB90}" destId="{E33A0532-AEE0-40A0-BB5A-D7C56BBFE15D}" srcOrd="10" destOrd="0" presId="urn:microsoft.com/office/officeart/2005/8/layout/hProcess11"/>
    <dgm:cxn modelId="{0A4AF9BE-53A0-4E1F-AE93-993CA5C6F81E}" type="presParOf" srcId="{E33A0532-AEE0-40A0-BB5A-D7C56BBFE15D}" destId="{EF20025B-467F-48CA-A775-F498F3823023}" srcOrd="0" destOrd="0" presId="urn:microsoft.com/office/officeart/2005/8/layout/hProcess11"/>
    <dgm:cxn modelId="{8A91F1C9-2FB1-447A-B134-F68930C59E1E}" type="presParOf" srcId="{E33A0532-AEE0-40A0-BB5A-D7C56BBFE15D}" destId="{3184928C-D709-4A7C-A0B7-0FFD30F6AFED}" srcOrd="1" destOrd="0" presId="urn:microsoft.com/office/officeart/2005/8/layout/hProcess11"/>
    <dgm:cxn modelId="{0FFBF41B-7301-4D50-9E78-2B4C6B236696}" type="presParOf" srcId="{E33A0532-AEE0-40A0-BB5A-D7C56BBFE15D}" destId="{CD7D3787-FD04-48E9-AF3E-9BF2C2D2A0F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314D0A-137C-4BCB-A2E3-40C40323D51F}">
      <dsp:nvSpPr>
        <dsp:cNvPr id="0" name=""/>
        <dsp:cNvSpPr/>
      </dsp:nvSpPr>
      <dsp:spPr>
        <a:xfrm>
          <a:off x="0" y="1305401"/>
          <a:ext cx="1077429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003D92-4975-4DBC-9AFE-8AC20DD02043}">
      <dsp:nvSpPr>
        <dsp:cNvPr id="0" name=""/>
        <dsp:cNvSpPr/>
      </dsp:nvSpPr>
      <dsp:spPr>
        <a:xfrm>
          <a:off x="2663" y="0"/>
          <a:ext cx="155064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Performed exploratory Data Analysis and determined Training Labels</a:t>
          </a:r>
          <a:endParaRPr lang="ru-RU" sz="1500" kern="1200"/>
        </a:p>
      </dsp:txBody>
      <dsp:txXfrm>
        <a:off x="2663" y="0"/>
        <a:ext cx="1550645" cy="1740535"/>
      </dsp:txXfrm>
    </dsp:sp>
    <dsp:sp modelId="{B50D6E19-976E-4EB4-A36F-761CCCBB33C3}">
      <dsp:nvSpPr>
        <dsp:cNvPr id="0" name=""/>
        <dsp:cNvSpPr/>
      </dsp:nvSpPr>
      <dsp:spPr>
        <a:xfrm>
          <a:off x="560419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BF5F3F-9736-4251-8482-02606F1FE604}">
      <dsp:nvSpPr>
        <dsp:cNvPr id="0" name=""/>
        <dsp:cNvSpPr/>
      </dsp:nvSpPr>
      <dsp:spPr>
        <a:xfrm>
          <a:off x="1630841" y="2610802"/>
          <a:ext cx="155064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Created a column for the class</a:t>
          </a:r>
          <a:endParaRPr lang="ru-RU" sz="1500" kern="1200"/>
        </a:p>
      </dsp:txBody>
      <dsp:txXfrm>
        <a:off x="1630841" y="2610802"/>
        <a:ext cx="1550645" cy="1740535"/>
      </dsp:txXfrm>
    </dsp:sp>
    <dsp:sp modelId="{477971E5-8D64-4926-9D0A-07350FB84BF0}">
      <dsp:nvSpPr>
        <dsp:cNvPr id="0" name=""/>
        <dsp:cNvSpPr/>
      </dsp:nvSpPr>
      <dsp:spPr>
        <a:xfrm>
          <a:off x="2188596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9CD74-3F1C-4247-B465-9A5463E9C880}">
      <dsp:nvSpPr>
        <dsp:cNvPr id="0" name=""/>
        <dsp:cNvSpPr/>
      </dsp:nvSpPr>
      <dsp:spPr>
        <a:xfrm>
          <a:off x="3259018" y="0"/>
          <a:ext cx="155064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Standardized the data</a:t>
          </a:r>
          <a:endParaRPr lang="ru-RU" sz="1500" kern="1200"/>
        </a:p>
      </dsp:txBody>
      <dsp:txXfrm>
        <a:off x="3259018" y="0"/>
        <a:ext cx="1550645" cy="1740535"/>
      </dsp:txXfrm>
    </dsp:sp>
    <dsp:sp modelId="{A58D9856-92F5-4C48-A79D-6F7CDDB1A82E}">
      <dsp:nvSpPr>
        <dsp:cNvPr id="0" name=""/>
        <dsp:cNvSpPr/>
      </dsp:nvSpPr>
      <dsp:spPr>
        <a:xfrm>
          <a:off x="3816774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961343-DB85-4F63-B8D5-DC2147CEC8D0}">
      <dsp:nvSpPr>
        <dsp:cNvPr id="0" name=""/>
        <dsp:cNvSpPr/>
      </dsp:nvSpPr>
      <dsp:spPr>
        <a:xfrm>
          <a:off x="4887196" y="2610802"/>
          <a:ext cx="155064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Splited into training data and test data</a:t>
          </a:r>
          <a:endParaRPr lang="ru-RU" sz="1500" kern="1200"/>
        </a:p>
      </dsp:txBody>
      <dsp:txXfrm>
        <a:off x="4887196" y="2610802"/>
        <a:ext cx="1550645" cy="1740535"/>
      </dsp:txXfrm>
    </dsp:sp>
    <dsp:sp modelId="{413DACDC-25DA-4A67-A5AC-BCE42359E464}">
      <dsp:nvSpPr>
        <dsp:cNvPr id="0" name=""/>
        <dsp:cNvSpPr/>
      </dsp:nvSpPr>
      <dsp:spPr>
        <a:xfrm>
          <a:off x="5444952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03E3C-12FB-41DE-BC40-02629A4DC587}">
      <dsp:nvSpPr>
        <dsp:cNvPr id="0" name=""/>
        <dsp:cNvSpPr/>
      </dsp:nvSpPr>
      <dsp:spPr>
        <a:xfrm>
          <a:off x="6515374" y="0"/>
          <a:ext cx="155064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Finded best Hyperparameter for SVM, Classification Trees and Logistic Regression</a:t>
          </a:r>
          <a:endParaRPr lang="ru-RU" sz="1500" kern="1200"/>
        </a:p>
      </dsp:txBody>
      <dsp:txXfrm>
        <a:off x="6515374" y="0"/>
        <a:ext cx="1550645" cy="1740535"/>
      </dsp:txXfrm>
    </dsp:sp>
    <dsp:sp modelId="{2100418D-0726-404F-8EC8-729856268683}">
      <dsp:nvSpPr>
        <dsp:cNvPr id="0" name=""/>
        <dsp:cNvSpPr/>
      </dsp:nvSpPr>
      <dsp:spPr>
        <a:xfrm>
          <a:off x="7073130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0025B-467F-48CA-A775-F498F3823023}">
      <dsp:nvSpPr>
        <dsp:cNvPr id="0" name=""/>
        <dsp:cNvSpPr/>
      </dsp:nvSpPr>
      <dsp:spPr>
        <a:xfrm>
          <a:off x="8143552" y="2610802"/>
          <a:ext cx="155064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Selected the method performs best using test data</a:t>
          </a:r>
          <a:endParaRPr lang="ru-RU" sz="1500" kern="1200"/>
        </a:p>
      </dsp:txBody>
      <dsp:txXfrm>
        <a:off x="8143552" y="2610802"/>
        <a:ext cx="1550645" cy="1740535"/>
      </dsp:txXfrm>
    </dsp:sp>
    <dsp:sp modelId="{3184928C-D709-4A7C-A0B7-0FFD30F6AFED}">
      <dsp:nvSpPr>
        <dsp:cNvPr id="0" name=""/>
        <dsp:cNvSpPr/>
      </dsp:nvSpPr>
      <dsp:spPr>
        <a:xfrm>
          <a:off x="8701308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m4z/ibm-ds-capstone/blob/8cdab60ff7a87ed2bcf4b462053d98607dbf94fe/Week%202/ED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m4z/ibm-ds-capstone/blob/8cdab60ff7a87ed2bcf4b462053d98607dbf94fe/Week%202/EDA%20with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m4z/ibm-ds-capstone/blob/8cdab60ff7a87ed2bcf4b462053d98607dbf94fe/Week%202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m4z/ibm-ds-capstone/blob/8cdab60ff7a87ed2bcf4b462053d98607dbf94fe/Week%203/Interactive%20Visual%20Analytics%20with%20Folium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m4z/ibm-ds-capstone/blob/8cdab60ff7a87ed2bcf4b462053d98607dbf94fe/Week%203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lm4z/ibm-ds-capstone/blob/8cdab60ff7a87ed2bcf4b462053d98607dbf94fe/Week%204/Machine%20Learning%20Prediction.ipynb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m4z/ibm-ds-capstone/blob/8cdab60ff7a87ed2bcf4b462053d98607dbf94fe/Week%201/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m4z/ibm-ds-capstone/blob/8cdab60ff7a87ed2bcf4b462053d98607dbf94fe/Week%201/Data%20Collection%20with%20Web%20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Almaz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Sadenov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26 Oct 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2DBB70-D5B9-794A-9B32-207AE3BFB90D}"/>
              </a:ext>
            </a:extLst>
          </p:cNvPr>
          <p:cNvSpPr txBox="1"/>
          <p:nvPr/>
        </p:nvSpPr>
        <p:spPr>
          <a:xfrm>
            <a:off x="3111335" y="31232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Z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2" y="1825625"/>
            <a:ext cx="5859388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processed using pandas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features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wrangling process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contains 5 steps for data understanding</a:t>
            </a:r>
          </a:p>
          <a:p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related 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</a:t>
            </a:r>
          </a:p>
          <a:p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://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github.com/alm4z/ibm-ds-capstone/blob/8cdab60ff7a87ed2bcf4b462053d98607dbf94fe/Week%202/EDA.ipynb</a:t>
            </a:r>
            <a:endParaRPr lang="en-US" sz="14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229" y="1414069"/>
            <a:ext cx="3563108" cy="51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433863" cy="376468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b="1" dirty="0" smtClean="0"/>
              <a:t>Scatter Point Charts: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relationship </a:t>
            </a:r>
            <a:r>
              <a:rPr lang="en-US" dirty="0" smtClean="0"/>
              <a:t>between </a:t>
            </a:r>
            <a:r>
              <a:rPr lang="en-US" dirty="0"/>
              <a:t>Flight Number and Launch </a:t>
            </a:r>
            <a:r>
              <a:rPr lang="en-US" dirty="0" smtClean="0"/>
              <a:t>Site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relationship between Payload and Launch </a:t>
            </a:r>
            <a:r>
              <a:rPr lang="en-US" dirty="0" smtClean="0"/>
              <a:t>Site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relationship between Payload and Orbit type</a:t>
            </a:r>
          </a:p>
          <a:p>
            <a:r>
              <a:rPr lang="en-US" b="1" dirty="0" smtClean="0"/>
              <a:t>Bar Chart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relationship between success rate of each orbit </a:t>
            </a:r>
            <a:r>
              <a:rPr lang="en-US" dirty="0" smtClean="0"/>
              <a:t>type</a:t>
            </a:r>
          </a:p>
          <a:p>
            <a:r>
              <a:rPr lang="en-US" b="1" dirty="0" smtClean="0"/>
              <a:t>Line Chart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launch success yearly trend¶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845126" y="5795900"/>
            <a:ext cx="11229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hlinkClick r:id="rId3"/>
              </a:rPr>
              <a:t>https://</a:t>
            </a:r>
            <a:r>
              <a:rPr lang="ru-RU" sz="1200" dirty="0" smtClean="0">
                <a:hlinkClick r:id="rId3"/>
              </a:rPr>
              <a:t>github.com/alm4z/ibm-ds-capstone/blob/8cdab60ff7a87ed2bcf4b462053d98607dbf94fe/Week%202/EDA%20with%20Data%20Visualization.ipynb</a:t>
            </a:r>
            <a:endParaRPr lang="en-US" sz="1200" dirty="0" smtClean="0"/>
          </a:p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46802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 smtClean="0"/>
              <a:t>Performed SQL queries:</a:t>
            </a:r>
          </a:p>
          <a:p>
            <a:pPr lvl="1"/>
            <a:r>
              <a:rPr lang="en-US" sz="1800" dirty="0"/>
              <a:t>The </a:t>
            </a:r>
            <a:r>
              <a:rPr lang="en-US" sz="1800" dirty="0"/>
              <a:t>names of the unique launch sites in the space </a:t>
            </a:r>
            <a:r>
              <a:rPr lang="en-US" sz="1800" dirty="0"/>
              <a:t>mission</a:t>
            </a:r>
          </a:p>
          <a:p>
            <a:pPr lvl="1"/>
            <a:r>
              <a:rPr lang="en-US" sz="1800" dirty="0"/>
              <a:t>5 records where launch sites begin with the string 'CCA'</a:t>
            </a:r>
          </a:p>
          <a:p>
            <a:pPr lvl="1"/>
            <a:r>
              <a:rPr lang="en-US" sz="1800" dirty="0"/>
              <a:t>Average payload mass carried by booster version F9 v1.1</a:t>
            </a:r>
          </a:p>
          <a:p>
            <a:pPr lvl="1"/>
            <a:r>
              <a:rPr lang="en-US" sz="1800" dirty="0"/>
              <a:t>List of </a:t>
            </a:r>
            <a:r>
              <a:rPr lang="en-US" sz="1800" dirty="0"/>
              <a:t>the first successful landing outcome in ground pad was </a:t>
            </a:r>
            <a:r>
              <a:rPr lang="en-US" sz="1800" dirty="0" err="1"/>
              <a:t>acheived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List </a:t>
            </a:r>
            <a:r>
              <a:rPr lang="en-US" sz="1800" dirty="0" smtClean="0"/>
              <a:t>of the </a:t>
            </a:r>
            <a:r>
              <a:rPr lang="en-US" sz="1800" dirty="0"/>
              <a:t>names of the boosters which have success in drone ship and have payload mass greater than 4000 but less than 6000</a:t>
            </a:r>
          </a:p>
          <a:p>
            <a:pPr lvl="1"/>
            <a:r>
              <a:rPr lang="en-US" sz="1800" dirty="0"/>
              <a:t>List </a:t>
            </a:r>
            <a:r>
              <a:rPr lang="en-US" sz="1800" dirty="0" smtClean="0"/>
              <a:t>of the </a:t>
            </a:r>
            <a:r>
              <a:rPr lang="en-US" sz="1800" dirty="0"/>
              <a:t>total number of successful and failure mission outcomes</a:t>
            </a:r>
          </a:p>
          <a:p>
            <a:pPr lvl="1"/>
            <a:r>
              <a:rPr lang="en-US" sz="1800" dirty="0" smtClean="0"/>
              <a:t>List of </a:t>
            </a:r>
            <a:r>
              <a:rPr lang="en-US" sz="1800" dirty="0"/>
              <a:t>the names of the </a:t>
            </a:r>
            <a:r>
              <a:rPr lang="en-US" sz="1800" dirty="0" err="1"/>
              <a:t>booster_versions</a:t>
            </a:r>
            <a:r>
              <a:rPr lang="en-US" sz="1800" dirty="0"/>
              <a:t> which have carried the maximum payload mass. Use a subquery</a:t>
            </a:r>
          </a:p>
          <a:p>
            <a:pPr lvl="1"/>
            <a:r>
              <a:rPr lang="en-US" sz="1800" dirty="0"/>
              <a:t>List </a:t>
            </a:r>
            <a:r>
              <a:rPr lang="en-US" sz="1800" dirty="0" smtClean="0"/>
              <a:t>of the </a:t>
            </a:r>
            <a:r>
              <a:rPr lang="en-US" sz="1800" dirty="0"/>
              <a:t>failed </a:t>
            </a:r>
            <a:r>
              <a:rPr lang="en-US" sz="1800" dirty="0" err="1"/>
              <a:t>landing_outcomes</a:t>
            </a:r>
            <a:r>
              <a:rPr lang="en-US" sz="1800" dirty="0"/>
              <a:t> in drone ship, their booster versions, and launch site names for in year 2015</a:t>
            </a:r>
          </a:p>
          <a:p>
            <a:pPr lvl="1"/>
            <a:r>
              <a:rPr lang="en-US" sz="1800" dirty="0" smtClean="0"/>
              <a:t>Ranked count </a:t>
            </a:r>
            <a:r>
              <a:rPr lang="en-US" sz="1800" dirty="0"/>
              <a:t>of landing outcomes (such as Failure (drone ship) or Success (ground pad)) between the date 2010-06-04 and 2017-03-20, in descending </a:t>
            </a:r>
            <a:r>
              <a:rPr lang="en-US" sz="1800" dirty="0" smtClean="0"/>
              <a:t>order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r>
              <a:rPr lang="en-US" sz="1200" dirty="0" smtClean="0">
                <a:hlinkClick r:id="rId3"/>
              </a:rPr>
              <a:t>https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github.com/alm4z/ibm-ds-capstone/blob/8cdab60ff7a87ed2bcf4b462053d98607dbf94fe/Week%202/EDA%20with%20SQL.ipynb</a:t>
            </a:r>
            <a:endParaRPr lang="en-US" sz="1200" dirty="0" smtClean="0"/>
          </a:p>
          <a:p>
            <a:endParaRPr lang="en-US" sz="11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377760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b="1" dirty="0" smtClean="0"/>
              <a:t>Next Folium maps were generated: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 smtClean="0"/>
              <a:t>All </a:t>
            </a:r>
            <a:r>
              <a:rPr lang="en-US" dirty="0"/>
              <a:t>launch sites </a:t>
            </a:r>
            <a:r>
              <a:rPr lang="en-US" dirty="0" smtClean="0"/>
              <a:t>were marked on </a:t>
            </a:r>
            <a:r>
              <a:rPr lang="en-US" dirty="0"/>
              <a:t>a map</a:t>
            </a:r>
            <a:r>
              <a:rPr lang="en-US" dirty="0" smtClean="0"/>
              <a:t>¶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 smtClean="0"/>
              <a:t>The </a:t>
            </a:r>
            <a:r>
              <a:rPr lang="en-US" dirty="0"/>
              <a:t>success/failed launches </a:t>
            </a:r>
            <a:r>
              <a:rPr lang="en-US" dirty="0" smtClean="0"/>
              <a:t>were marked for </a:t>
            </a:r>
            <a:r>
              <a:rPr lang="en-US" dirty="0"/>
              <a:t>each site on the </a:t>
            </a:r>
            <a:r>
              <a:rPr lang="en-US" dirty="0" smtClean="0"/>
              <a:t>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 smtClean="0"/>
              <a:t>The </a:t>
            </a:r>
            <a:r>
              <a:rPr lang="en-US" dirty="0"/>
              <a:t>distances between a launch site to its proximities¶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b="1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/>
              <a:t>These maps helped to understand distance relationship between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b="1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199" y="5657671"/>
            <a:ext cx="9989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hlinkClick r:id="rId3"/>
              </a:rPr>
              <a:t>https://</a:t>
            </a:r>
            <a:r>
              <a:rPr lang="ru-RU" sz="1200" dirty="0" smtClean="0">
                <a:hlinkClick r:id="rId3"/>
              </a:rPr>
              <a:t>github.com/alm4z/ibm-ds-capstone/blob/8cdab60ff7a87ed2bcf4b462053d98607dbf94fe/Week%203/Interactive%20Visual%20Analytics%20with%20Folium%20lab.ipynb</a:t>
            </a:r>
            <a:endParaRPr lang="en-US" sz="1200" dirty="0" smtClean="0"/>
          </a:p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6102" y="1674235"/>
            <a:ext cx="1113797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smtClean="0"/>
              <a:t>Next elements and functions were coded:</a:t>
            </a:r>
          </a:p>
          <a:p>
            <a:pPr lvl="1"/>
            <a:r>
              <a:rPr lang="en-US" dirty="0" smtClean="0"/>
              <a:t>Dropdown </a:t>
            </a:r>
            <a:r>
              <a:rPr lang="en-US" dirty="0"/>
              <a:t>list to enable Launch Site </a:t>
            </a:r>
            <a:r>
              <a:rPr lang="en-US" dirty="0" smtClean="0"/>
              <a:t>selection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Pie </a:t>
            </a:r>
            <a:r>
              <a:rPr lang="en-US" dirty="0"/>
              <a:t>chart to show the total successful launches count for all </a:t>
            </a:r>
            <a:r>
              <a:rPr lang="en-US" dirty="0" smtClean="0"/>
              <a:t>sites</a:t>
            </a:r>
          </a:p>
          <a:p>
            <a:pPr lvl="1"/>
            <a:r>
              <a:rPr lang="en-US" dirty="0" smtClean="0"/>
              <a:t>Slider </a:t>
            </a:r>
            <a:r>
              <a:rPr lang="en-US" dirty="0"/>
              <a:t>to select payload </a:t>
            </a:r>
            <a:r>
              <a:rPr lang="en-US" dirty="0" smtClean="0"/>
              <a:t>range</a:t>
            </a:r>
          </a:p>
          <a:p>
            <a:pPr lvl="1"/>
            <a:r>
              <a:rPr lang="en-US" dirty="0" smtClean="0"/>
              <a:t>Scatter chart for success payload</a:t>
            </a:r>
          </a:p>
          <a:p>
            <a:pPr lvl="1"/>
            <a:r>
              <a:rPr lang="en-US" dirty="0" smtClean="0"/>
              <a:t>Callback </a:t>
            </a:r>
            <a:r>
              <a:rPr lang="en-US" dirty="0"/>
              <a:t>function for `site-dropdown` as input, `success-pie-chart` as </a:t>
            </a:r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Callback </a:t>
            </a:r>
            <a:r>
              <a:rPr lang="en-US" dirty="0"/>
              <a:t>function for `site-dropdown` and `payload-slider` as inputs, `success-payload-scatter-chart` as </a:t>
            </a:r>
            <a:r>
              <a:rPr lang="en-US" dirty="0" smtClean="0"/>
              <a:t>output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Interactive dash helps to understand relationship between payload and success launches count in different circumstances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Rectangle 1"/>
          <p:cNvSpPr/>
          <p:nvPr/>
        </p:nvSpPr>
        <p:spPr>
          <a:xfrm>
            <a:off x="666102" y="6020040"/>
            <a:ext cx="102443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hlinkClick r:id="rId3"/>
              </a:rPr>
              <a:t>https://</a:t>
            </a:r>
            <a:r>
              <a:rPr lang="ru-RU" sz="1200" dirty="0" smtClean="0">
                <a:hlinkClick r:id="rId3"/>
              </a:rPr>
              <a:t>github.com/alm4z/ibm-ds-capstone/blob/8cdab60ff7a87ed2bcf4b462053d98607dbf94fe/Week%203/spacex_dash_app.py</a:t>
            </a:r>
            <a:endParaRPr lang="en-US" sz="1200" dirty="0" smtClean="0"/>
          </a:p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69024587"/>
              </p:ext>
            </p:extLst>
          </p:nvPr>
        </p:nvGraphicFramePr>
        <p:xfrm>
          <a:off x="770010" y="1825625"/>
          <a:ext cx="1077429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ectangle 1"/>
          <p:cNvSpPr/>
          <p:nvPr/>
        </p:nvSpPr>
        <p:spPr>
          <a:xfrm>
            <a:off x="730826" y="6040736"/>
            <a:ext cx="97847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hlinkClick r:id="rId8"/>
              </a:rPr>
              <a:t>https://</a:t>
            </a:r>
            <a:r>
              <a:rPr lang="ru-RU" sz="1200" dirty="0" smtClean="0">
                <a:hlinkClick r:id="rId8"/>
              </a:rPr>
              <a:t>github.com/alm4z/ibm-ds-capstone/blob/8cdab60ff7a87ed2bcf4b462053d98607dbf94fe/Week%204/Machine%20Learning%20Prediction.ipynb</a:t>
            </a:r>
            <a:endParaRPr lang="en-US" sz="1200" dirty="0" smtClean="0"/>
          </a:p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650305"/>
            <a:ext cx="9525825" cy="27053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427" y="3626047"/>
            <a:ext cx="3589331" cy="27510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123" y="3671771"/>
            <a:ext cx="3833192" cy="27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17" y="2354487"/>
            <a:ext cx="10905165" cy="21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17" y="2335435"/>
            <a:ext cx="10905165" cy="2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327" y="1923474"/>
            <a:ext cx="5955816" cy="41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31625"/>
            <a:ext cx="10836579" cy="21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59" y="2335435"/>
            <a:ext cx="10874682" cy="2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651" y="1935370"/>
            <a:ext cx="5921121" cy="398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8067" y="1533564"/>
            <a:ext cx="981222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333333"/>
                </a:solidFill>
                <a:latin typeface="Abadi" panose="020B0604020104020204"/>
              </a:rPr>
              <a:t>Project Background</a:t>
            </a:r>
            <a:endParaRPr lang="ru-RU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sz="2400" dirty="0" smtClean="0">
              <a:solidFill>
                <a:srgbClr val="333333"/>
              </a:solidFill>
              <a:latin typeface="Abadi" panose="020B0604020104020204"/>
            </a:endParaRPr>
          </a:p>
          <a:p>
            <a:r>
              <a:rPr lang="en-US" sz="2400" dirty="0" err="1" smtClean="0">
                <a:solidFill>
                  <a:srgbClr val="333333"/>
                </a:solidFill>
                <a:latin typeface="Abadi" panose="020B0604020104020204"/>
              </a:rPr>
              <a:t>SpaceX</a:t>
            </a:r>
            <a:r>
              <a:rPr lang="en-US" sz="2400" dirty="0" smtClean="0">
                <a:solidFill>
                  <a:srgbClr val="333333"/>
                </a:solidFill>
                <a:latin typeface="Abadi" panose="020B0604020104020204"/>
              </a:rPr>
              <a:t> </a:t>
            </a:r>
            <a:r>
              <a:rPr lang="en-US" sz="2400" dirty="0">
                <a:solidFill>
                  <a:srgbClr val="333333"/>
                </a:solidFill>
                <a:latin typeface="Abadi" panose="020B0604020104020204"/>
              </a:rPr>
              <a:t>advertises Falcon 9 rocket launches on its website with a cost of 62 million dollars; other providers cost upward of 165 million dollars each, much of the savings is because </a:t>
            </a:r>
            <a:endParaRPr lang="ru-RU" sz="2400" dirty="0" smtClean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333333"/>
                </a:solidFill>
                <a:latin typeface="Abadi" panose="020B0604020104020204"/>
              </a:rPr>
              <a:t>SpaceX</a:t>
            </a:r>
            <a:r>
              <a:rPr lang="en-US" sz="2400" dirty="0" smtClean="0">
                <a:solidFill>
                  <a:srgbClr val="333333"/>
                </a:solidFill>
                <a:latin typeface="Abadi" panose="020B0604020104020204"/>
              </a:rPr>
              <a:t> </a:t>
            </a:r>
            <a:r>
              <a:rPr lang="en-US" sz="2400" dirty="0">
                <a:solidFill>
                  <a:srgbClr val="333333"/>
                </a:solidFill>
                <a:latin typeface="Abadi" panose="020B0604020104020204"/>
              </a:rPr>
              <a:t>can reuse the first stage. Therefore if we can determine if the first stage will land, we can determine the cost of a launch</a:t>
            </a:r>
            <a:r>
              <a:rPr lang="en-US" sz="2400" dirty="0" smtClean="0">
                <a:solidFill>
                  <a:srgbClr val="333333"/>
                </a:solidFill>
                <a:latin typeface="Abadi" panose="020B0604020104020204"/>
              </a:rPr>
              <a:t>.</a:t>
            </a:r>
            <a:endParaRPr lang="ru-RU" sz="2400" dirty="0" smtClean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sz="2400" dirty="0" smtClean="0">
              <a:solidFill>
                <a:srgbClr val="333333"/>
              </a:solidFill>
              <a:latin typeface="Abadi" panose="020B0604020104020204"/>
            </a:endParaRPr>
          </a:p>
          <a:p>
            <a:r>
              <a:rPr lang="en-US" sz="2400" dirty="0">
                <a:solidFill>
                  <a:srgbClr val="333333"/>
                </a:solidFill>
                <a:latin typeface="Abadi" panose="020B0604020104020204"/>
              </a:rPr>
              <a:t>In this capstone, we will predict if the Falcon 9 first stage will land successfully. </a:t>
            </a:r>
            <a:endParaRPr lang="ru-RU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ru-RU" sz="24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and checked that is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in the correct format from an API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Also launch data extracted from HTML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table from Wikipedia</a:t>
            </a:r>
            <a:endParaRPr lang="en-US" sz="7600" dirty="0" smtClean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Features created, missing values checked, visualized through pandas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741" y="1381792"/>
            <a:ext cx="8545580" cy="476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43800" y="1800225"/>
            <a:ext cx="4004845" cy="4626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7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the completed </a:t>
            </a:r>
            <a:r>
              <a:rPr lang="en-US" sz="17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calls </a:t>
            </a:r>
            <a:r>
              <a:rPr lang="en-US" sz="17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github.com/alm4z/ibm-ds-capstone/blob/8cdab60ff7a87ed2bcf4b462053d98607dbf94fe/Week%201/Data%20Collection%20API.ipynb</a:t>
            </a:r>
            <a:endParaRPr lang="en-US" sz="14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990" y="1330037"/>
            <a:ext cx="2307991" cy="51850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04211" y="2115281"/>
            <a:ext cx="3581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666666"/>
                </a:solidFill>
                <a:latin typeface="Arial" panose="020B0604020202020204" pitchFamily="34" charset="0"/>
              </a:rPr>
              <a:t>Decode the </a:t>
            </a:r>
            <a:r>
              <a:rPr 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response content as a </a:t>
            </a:r>
            <a:r>
              <a:rPr lang="en-US" sz="1100" dirty="0" err="1">
                <a:solidFill>
                  <a:srgbClr val="666666"/>
                </a:solidFill>
                <a:latin typeface="Arial" panose="020B0604020202020204" pitchFamily="34" charset="0"/>
              </a:rPr>
              <a:t>Json</a:t>
            </a:r>
            <a:r>
              <a:rPr 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 using </a:t>
            </a:r>
            <a:r>
              <a:rPr lang="en-US" sz="1100" dirty="0" err="1" smtClean="0">
                <a:solidFill>
                  <a:srgbClr val="666666"/>
                </a:solidFill>
                <a:latin typeface="Arial" panose="020B0604020202020204" pitchFamily="34" charset="0"/>
              </a:rPr>
              <a:t>json</a:t>
            </a:r>
            <a:r>
              <a:rPr lang="en-US" sz="1100" dirty="0" smtClean="0">
                <a:solidFill>
                  <a:srgbClr val="666666"/>
                </a:solidFill>
                <a:latin typeface="Arial" panose="020B0604020202020204" pitchFamily="34" charset="0"/>
              </a:rPr>
              <a:t>() </a:t>
            </a:r>
            <a:r>
              <a:rPr 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and turn it into a Pandas </a:t>
            </a:r>
            <a:r>
              <a:rPr lang="en-US" sz="1100" dirty="0" err="1">
                <a:solidFill>
                  <a:srgbClr val="666666"/>
                </a:solidFill>
                <a:latin typeface="Arial" panose="020B0604020202020204" pitchFamily="34" charset="0"/>
              </a:rPr>
              <a:t>dataframe</a:t>
            </a:r>
            <a:r>
              <a:rPr 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 </a:t>
            </a:r>
            <a:r>
              <a:rPr lang="en-US" sz="1100" dirty="0" err="1" smtClean="0">
                <a:solidFill>
                  <a:srgbClr val="666666"/>
                </a:solidFill>
                <a:latin typeface="Arial" panose="020B0604020202020204" pitchFamily="34" charset="0"/>
              </a:rPr>
              <a:t>using.json_normalize</a:t>
            </a:r>
            <a:r>
              <a:rPr lang="en-US" sz="1100" dirty="0" smtClean="0">
                <a:solidFill>
                  <a:srgbClr val="666666"/>
                </a:solidFill>
                <a:latin typeface="Arial" panose="020B0604020202020204" pitchFamily="34" charset="0"/>
              </a:rPr>
              <a:t>()</a:t>
            </a:r>
            <a:endParaRPr lang="ru-RU" sz="1100" dirty="0"/>
          </a:p>
        </p:txBody>
      </p:sp>
      <p:sp>
        <p:nvSpPr>
          <p:cNvPr id="8" name="Rectangle 7"/>
          <p:cNvSpPr/>
          <p:nvPr/>
        </p:nvSpPr>
        <p:spPr>
          <a:xfrm>
            <a:off x="7704211" y="3013501"/>
            <a:ext cx="311272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We will now use the API again to get information about the launches using the IDs given for each launch. Specifically we will be using columns </a:t>
            </a:r>
            <a:endParaRPr lang="en-US" sz="1100" dirty="0" smtClean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666666"/>
                </a:solidFill>
                <a:latin typeface="Arial" panose="020B0604020202020204" pitchFamily="34" charset="0"/>
              </a:rPr>
              <a:t>Rocket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666666"/>
                </a:solidFill>
                <a:latin typeface="Arial" panose="020B0604020202020204" pitchFamily="34" charset="0"/>
              </a:rPr>
              <a:t>Payloads,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666666"/>
                </a:solidFill>
                <a:latin typeface="Arial" panose="020B0604020202020204" pitchFamily="34" charset="0"/>
              </a:rPr>
              <a:t>Launchpad,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666666"/>
                </a:solidFill>
                <a:latin typeface="Arial" panose="020B0604020202020204" pitchFamily="34" charset="0"/>
              </a:rPr>
              <a:t>Cores</a:t>
            </a:r>
            <a:endParaRPr lang="ru-RU" sz="1100" dirty="0"/>
          </a:p>
        </p:txBody>
      </p:sp>
      <p:sp>
        <p:nvSpPr>
          <p:cNvPr id="9" name="Rectangle 8"/>
          <p:cNvSpPr/>
          <p:nvPr/>
        </p:nvSpPr>
        <p:spPr>
          <a:xfrm>
            <a:off x="7704211" y="4642648"/>
            <a:ext cx="36576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616161"/>
                </a:solidFill>
                <a:latin typeface="Arial" panose="020B0604020202020204" pitchFamily="34" charset="0"/>
              </a:rPr>
              <a:t>The </a:t>
            </a:r>
            <a:r>
              <a:rPr lang="en-US" sz="1100" dirty="0">
                <a:solidFill>
                  <a:srgbClr val="616161"/>
                </a:solidFill>
                <a:latin typeface="Arial" panose="020B0604020202020204" pitchFamily="34" charset="0"/>
              </a:rPr>
              <a:t>mean and the </a:t>
            </a:r>
            <a:r>
              <a:rPr lang="en-US" sz="1100" dirty="0" smtClean="0">
                <a:solidFill>
                  <a:srgbClr val="616161"/>
                </a:solidFill>
                <a:latin typeface="Arial" panose="020B0604020202020204" pitchFamily="34" charset="0"/>
              </a:rPr>
              <a:t>.</a:t>
            </a:r>
            <a:r>
              <a:rPr lang="en-US" sz="1100" dirty="0">
                <a:solidFill>
                  <a:srgbClr val="616161"/>
                </a:solidFill>
                <a:latin typeface="Arial" panose="020B0604020202020204" pitchFamily="34" charset="0"/>
              </a:rPr>
              <a:t>replace</a:t>
            </a:r>
            <a:r>
              <a:rPr lang="en-US" sz="1100" dirty="0" smtClean="0">
                <a:solidFill>
                  <a:srgbClr val="616161"/>
                </a:solidFill>
                <a:latin typeface="Arial" panose="020B0604020202020204" pitchFamily="34" charset="0"/>
              </a:rPr>
              <a:t>() function </a:t>
            </a:r>
            <a:r>
              <a:rPr lang="en-US" sz="1100" dirty="0">
                <a:solidFill>
                  <a:srgbClr val="616161"/>
                </a:solidFill>
                <a:latin typeface="Arial" panose="020B0604020202020204" pitchFamily="34" charset="0"/>
              </a:rPr>
              <a:t>to replace `</a:t>
            </a:r>
            <a:r>
              <a:rPr lang="en-US" sz="1100" dirty="0" err="1">
                <a:solidFill>
                  <a:srgbClr val="616161"/>
                </a:solidFill>
                <a:latin typeface="Arial" panose="020B0604020202020204" pitchFamily="34" charset="0"/>
              </a:rPr>
              <a:t>np.nan</a:t>
            </a:r>
            <a:r>
              <a:rPr lang="en-US" sz="1100" dirty="0">
                <a:solidFill>
                  <a:srgbClr val="616161"/>
                </a:solidFill>
                <a:latin typeface="Arial" panose="020B0604020202020204" pitchFamily="34" charset="0"/>
              </a:rPr>
              <a:t>` values in the data with the mean you calculated.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43800" y="1800225"/>
            <a:ext cx="4004845" cy="4626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the completed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notebook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github.com/alm4z/ibm-ds-capstone/blob/8cdab60ff7a87ed2bcf4b462053d98607dbf94fe/Week%201/Data%20Collection%20with%20Web%20Scraping.ipynb</a:t>
            </a:r>
            <a:endParaRPr lang="en-US" sz="14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Scraping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66799" y="2015296"/>
            <a:ext cx="3581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666666"/>
                </a:solidFill>
                <a:latin typeface="Arial" panose="020B0604020202020204" pitchFamily="34" charset="0"/>
              </a:rPr>
              <a:t>Request </a:t>
            </a:r>
            <a:r>
              <a:rPr 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the HTML page from the above URL and get a `response` object</a:t>
            </a:r>
            <a:endParaRPr lang="ru-RU" sz="11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15553" y="4162089"/>
            <a:ext cx="31127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666666"/>
                </a:solidFill>
                <a:latin typeface="Arial" panose="020B0604020202020204" pitchFamily="34" charset="0"/>
              </a:rPr>
              <a:t>Iterate </a:t>
            </a:r>
            <a:r>
              <a:rPr 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each required html element and apply the provided </a:t>
            </a:r>
            <a:r>
              <a:rPr lang="en-US" sz="1100" dirty="0" err="1">
                <a:solidFill>
                  <a:srgbClr val="666666"/>
                </a:solidFill>
                <a:latin typeface="Arial" panose="020B0604020202020204" pitchFamily="34" charset="0"/>
              </a:rPr>
              <a:t>extract_data</a:t>
            </a:r>
            <a:r>
              <a:rPr 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() to get a value</a:t>
            </a:r>
            <a:endParaRPr lang="ru-RU" sz="11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15553" y="5628199"/>
            <a:ext cx="3657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616161"/>
                </a:solidFill>
                <a:latin typeface="Arial" panose="020B0604020202020204" pitchFamily="34" charset="0"/>
              </a:rPr>
              <a:t>Create </a:t>
            </a:r>
            <a:r>
              <a:rPr lang="en-US" sz="1100" dirty="0" err="1">
                <a:solidFill>
                  <a:srgbClr val="616161"/>
                </a:solidFill>
                <a:latin typeface="Arial" panose="020B0604020202020204" pitchFamily="34" charset="0"/>
              </a:rPr>
              <a:t>dataframe</a:t>
            </a:r>
            <a:r>
              <a:rPr lang="en-US" sz="1100" dirty="0">
                <a:solidFill>
                  <a:srgbClr val="616161"/>
                </a:solidFill>
                <a:latin typeface="Arial" panose="020B0604020202020204" pitchFamily="34" charset="0"/>
              </a:rPr>
              <a:t> and export it to a CSV</a:t>
            </a:r>
            <a:r>
              <a:rPr lang="en-US" sz="1100" dirty="0">
                <a:solidFill>
                  <a:srgbClr val="616161"/>
                </a:solidFill>
                <a:latin typeface="Arial" panose="020B0604020202020204" pitchFamily="34" charset="0"/>
              </a:rPr>
              <a:t>.</a:t>
            </a:r>
            <a:endParaRPr lang="ru-RU" sz="1100" dirty="0">
              <a:solidFill>
                <a:srgbClr val="61616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194" y="1861812"/>
            <a:ext cx="3193057" cy="45038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866799" y="2748351"/>
            <a:ext cx="34950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Use </a:t>
            </a:r>
            <a:r>
              <a:rPr lang="en-US" sz="1100" dirty="0" err="1">
                <a:solidFill>
                  <a:srgbClr val="666666"/>
                </a:solidFill>
                <a:latin typeface="Arial" panose="020B0604020202020204" pitchFamily="34" charset="0"/>
              </a:rPr>
              <a:t>BeautifulSoup</a:t>
            </a:r>
            <a:r>
              <a:rPr 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() to create a </a:t>
            </a:r>
            <a:r>
              <a:rPr lang="en-US" sz="1100" dirty="0" err="1">
                <a:solidFill>
                  <a:srgbClr val="666666"/>
                </a:solidFill>
                <a:latin typeface="Arial" panose="020B0604020202020204" pitchFamily="34" charset="0"/>
              </a:rPr>
              <a:t>BeautifulSoup</a:t>
            </a:r>
            <a:r>
              <a:rPr 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 </a:t>
            </a:r>
            <a:endParaRPr lang="en-US" sz="1100" dirty="0" smtClean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r>
              <a:rPr lang="en-US" sz="1100" dirty="0" smtClean="0">
                <a:solidFill>
                  <a:srgbClr val="666666"/>
                </a:solidFill>
                <a:latin typeface="Arial" panose="020B0604020202020204" pitchFamily="34" charset="0"/>
              </a:rPr>
              <a:t>object </a:t>
            </a:r>
            <a:r>
              <a:rPr 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from a response text content</a:t>
            </a:r>
            <a:endParaRPr lang="ru-RU" sz="11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075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2826</TotalTime>
  <Words>1538</Words>
  <Application>Microsoft Office PowerPoint</Application>
  <PresentationFormat>Widescreen</PresentationFormat>
  <Paragraphs>257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Consolas</vt:lpstr>
      <vt:lpstr>IBM Plex Mono SemiBold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Almaz Sadenov</cp:lastModifiedBy>
  <cp:revision>211</cp:revision>
  <dcterms:created xsi:type="dcterms:W3CDTF">2021-04-29T18:58:34Z</dcterms:created>
  <dcterms:modified xsi:type="dcterms:W3CDTF">2021-10-27T11:53:17Z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